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4" r:id="rId5"/>
    <p:sldId id="290" r:id="rId6"/>
    <p:sldId id="259" r:id="rId7"/>
    <p:sldId id="269" r:id="rId8"/>
    <p:sldId id="265" r:id="rId9"/>
    <p:sldId id="270" r:id="rId10"/>
    <p:sldId id="272" r:id="rId11"/>
    <p:sldId id="273" r:id="rId12"/>
    <p:sldId id="275" r:id="rId13"/>
    <p:sldId id="260" r:id="rId14"/>
    <p:sldId id="266" r:id="rId15"/>
    <p:sldId id="261" r:id="rId16"/>
    <p:sldId id="277" r:id="rId17"/>
    <p:sldId id="279" r:id="rId18"/>
    <p:sldId id="278" r:id="rId19"/>
    <p:sldId id="282" r:id="rId20"/>
    <p:sldId id="281" r:id="rId21"/>
    <p:sldId id="285" r:id="rId22"/>
    <p:sldId id="286" r:id="rId23"/>
    <p:sldId id="268" r:id="rId24"/>
    <p:sldId id="291" r:id="rId25"/>
    <p:sldId id="280" r:id="rId26"/>
    <p:sldId id="288" r:id="rId27"/>
    <p:sldId id="287" r:id="rId28"/>
    <p:sldId id="289" r:id="rId29"/>
    <p:sldId id="263" r:id="rId30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D1D627-24D5-D64D-8FD3-81ED7465AC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E7CF4BE-0AE6-FD44-B336-56EA2174C6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ordnet.princeton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Personalizing Web Search using Long Term Browsing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Speaker : Po-</a:t>
            </a:r>
            <a:r>
              <a:rPr lang="en-US" dirty="0" err="1" smtClean="0"/>
              <a:t>Hsien</a:t>
            </a:r>
            <a:r>
              <a:rPr lang="en-US" dirty="0" smtClean="0"/>
              <a:t> Shih</a:t>
            </a:r>
          </a:p>
          <a:p>
            <a:r>
              <a:rPr lang="en-US" dirty="0" smtClean="0"/>
              <a:t>Advisor: </a:t>
            </a:r>
            <a:r>
              <a:rPr lang="en-US" dirty="0" err="1" smtClean="0"/>
              <a:t>Jia</a:t>
            </a:r>
            <a:r>
              <a:rPr lang="en-US" dirty="0" smtClean="0"/>
              <a:t>-Ling </a:t>
            </a:r>
            <a:r>
              <a:rPr lang="en-US" dirty="0" err="1" smtClean="0"/>
              <a:t>Koh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 -User Profile Generation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Data Extraction</a:t>
            </a:r>
          </a:p>
          <a:p>
            <a:pPr lvl="1"/>
            <a:r>
              <a:rPr lang="en-US" altLang="zh-TW" dirty="0" smtClean="0"/>
              <a:t>Full Text Unigrams</a:t>
            </a:r>
          </a:p>
          <a:p>
            <a:pPr lvl="2"/>
            <a:r>
              <a:rPr lang="en-US" altLang="zh-TW" dirty="0"/>
              <a:t>The body text of each web </a:t>
            </a:r>
            <a:r>
              <a:rPr lang="en-US" altLang="zh-TW" dirty="0" smtClean="0"/>
              <a:t>page.</a:t>
            </a:r>
          </a:p>
          <a:p>
            <a:pPr lvl="1"/>
            <a:r>
              <a:rPr lang="en-US" altLang="zh-TW" dirty="0" smtClean="0"/>
              <a:t>Title Unigrams</a:t>
            </a:r>
          </a:p>
          <a:p>
            <a:pPr lvl="2"/>
            <a:r>
              <a:rPr lang="en-US" altLang="zh-TW" dirty="0"/>
              <a:t>The words inside any &lt;title&gt; tag on the html pages.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Metadata Description Unigrams</a:t>
            </a:r>
          </a:p>
          <a:p>
            <a:pPr lvl="2"/>
            <a:r>
              <a:rPr lang="en-US" altLang="zh-TW" dirty="0"/>
              <a:t>The content inside any &lt;meta </a:t>
            </a:r>
            <a:r>
              <a:rPr lang="en-US" altLang="zh-TW" dirty="0" smtClean="0"/>
              <a:t>name=</a:t>
            </a:r>
            <a:r>
              <a:rPr lang="en-US" altLang="zh-TW" dirty="0"/>
              <a:t>"</a:t>
            </a:r>
            <a:r>
              <a:rPr lang="en-US" altLang="zh-TW" dirty="0" smtClean="0"/>
              <a:t>description</a:t>
            </a:r>
            <a:r>
              <a:rPr lang="en-US" altLang="zh-TW" dirty="0"/>
              <a:t>"&gt; tag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Metadata keywords </a:t>
            </a:r>
            <a:r>
              <a:rPr lang="en-US" altLang="zh-TW" dirty="0" smtClean="0"/>
              <a:t>Unigrams</a:t>
            </a:r>
          </a:p>
          <a:p>
            <a:pPr lvl="2"/>
            <a:r>
              <a:rPr lang="en-US" altLang="zh-TW" dirty="0"/>
              <a:t>The content inside any &lt;meta </a:t>
            </a:r>
            <a:r>
              <a:rPr lang="en-US" altLang="zh-TW" dirty="0" smtClean="0"/>
              <a:t>name=</a:t>
            </a:r>
            <a:r>
              <a:rPr lang="en-US" altLang="zh-TW" dirty="0"/>
              <a:t>"</a:t>
            </a:r>
            <a:r>
              <a:rPr lang="en-US" altLang="zh-TW" dirty="0" smtClean="0"/>
              <a:t>keywords</a:t>
            </a:r>
            <a:r>
              <a:rPr lang="en-US" altLang="zh-TW" dirty="0"/>
              <a:t>"&gt; tag.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Extracted Terms</a:t>
            </a:r>
          </a:p>
          <a:p>
            <a:pPr lvl="2"/>
            <a:r>
              <a:rPr lang="en-US" altLang="zh-TW" dirty="0" smtClean="0"/>
              <a:t>Term Extraction algorithm on the full text of each visited web page.</a:t>
            </a:r>
            <a:r>
              <a:rPr lang="en-US" altLang="zh-TW" dirty="0"/>
              <a:t> It attempts to summarize the web page's </a:t>
            </a:r>
            <a:r>
              <a:rPr lang="en-US" altLang="zh-TW" dirty="0" smtClean="0"/>
              <a:t>text into </a:t>
            </a:r>
            <a:r>
              <a:rPr lang="en-US" altLang="zh-TW" dirty="0"/>
              <a:t>a set of important keywords.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Noun Phrases</a:t>
            </a:r>
          </a:p>
          <a:p>
            <a:pPr lvl="2"/>
            <a:r>
              <a:rPr lang="en-US" altLang="zh-TW" dirty="0" smtClean="0"/>
              <a:t>Taking the text from each web pages and splitting it into sentence using </a:t>
            </a:r>
            <a:r>
              <a:rPr lang="en-US" altLang="zh-TW" dirty="0" err="1" smtClean="0"/>
              <a:t>OpenNLP</a:t>
            </a:r>
            <a:r>
              <a:rPr lang="en-US" altLang="zh-TW" dirty="0" smtClean="0"/>
              <a:t> Tool, then </a:t>
            </a:r>
            <a:r>
              <a:rPr lang="en-US" altLang="zh-TW" dirty="0"/>
              <a:t>using the Clark &amp; Curran </a:t>
            </a:r>
            <a:r>
              <a:rPr lang="en-US" altLang="zh-TW" dirty="0" smtClean="0"/>
              <a:t>Statistical Language Parser which assigns </a:t>
            </a:r>
            <a:r>
              <a:rPr lang="en-US" altLang="zh-TW" dirty="0"/>
              <a:t>a constituent </a:t>
            </a:r>
            <a:r>
              <a:rPr lang="en-US" altLang="zh-TW" dirty="0" smtClean="0"/>
              <a:t>tree to </a:t>
            </a:r>
            <a:r>
              <a:rPr lang="en-US" altLang="zh-TW" dirty="0"/>
              <a:t>the sentence and part of speech tags to each </a:t>
            </a:r>
            <a:r>
              <a:rPr lang="en-US" altLang="zh-TW" dirty="0" smtClean="0"/>
              <a:t>word.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 -User Profile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332238" cy="4873752"/>
          </a:xfrm>
        </p:spPr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TW" sz="2400" dirty="0" smtClean="0"/>
              <a:t>Term List Filtering</a:t>
            </a:r>
          </a:p>
          <a:p>
            <a:pPr lvl="1"/>
            <a:r>
              <a:rPr lang="en-US" altLang="zh-TW" dirty="0"/>
              <a:t>To reduce the number of noisy terms in </a:t>
            </a:r>
            <a:r>
              <a:rPr lang="en-US" altLang="zh-TW" dirty="0" smtClean="0"/>
              <a:t>user representation</a:t>
            </a:r>
          </a:p>
          <a:p>
            <a:pPr marL="731520" lvl="2" indent="0">
              <a:buNone/>
            </a:pPr>
            <a:r>
              <a:rPr lang="en-US" altLang="zh-TW" dirty="0" smtClean="0"/>
              <a:t>-&gt; removing </a:t>
            </a:r>
            <a:r>
              <a:rPr lang="en-US" altLang="zh-TW" dirty="0"/>
              <a:t>infrequent words or words not in </a:t>
            </a:r>
            <a:r>
              <a:rPr lang="en-US" altLang="zh-TW" dirty="0" err="1" smtClean="0"/>
              <a:t>WordNet</a:t>
            </a:r>
            <a:r>
              <a:rPr lang="en-US" altLang="zh-TW" dirty="0" smtClean="0"/>
              <a:t>.</a:t>
            </a:r>
          </a:p>
          <a:p>
            <a:pPr marL="731520" lvl="2" indent="0">
              <a:buNone/>
            </a:pPr>
            <a:r>
              <a:rPr lang="en-US" altLang="zh-TW" dirty="0" smtClean="0"/>
              <a:t>( </a:t>
            </a:r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://wordnet.princeton.edu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smtClean="0"/>
              <a:t>  )</a:t>
            </a:r>
            <a:endParaRPr lang="en-US" altLang="zh-TW" dirty="0"/>
          </a:p>
          <a:p>
            <a:pPr marL="731520" lvl="2" indent="0">
              <a:buNone/>
            </a:pPr>
            <a:endParaRPr lang="en-US" altLang="zh-TW" dirty="0" smtClean="0"/>
          </a:p>
          <a:p>
            <a:pPr marL="365760" lvl="1" indent="0">
              <a:buNone/>
            </a:pPr>
            <a:endParaRPr lang="en-US" altLang="zh-TW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76" y="3832641"/>
            <a:ext cx="8350328" cy="1881372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4298092" y="3356780"/>
            <a:ext cx="339295" cy="47586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 -User Profile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TW" sz="2400" dirty="0" smtClean="0"/>
              <a:t>Term Weighting</a:t>
            </a:r>
            <a:endParaRPr lang="en-US" altLang="zh-TW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76" y="3813928"/>
            <a:ext cx="8350328" cy="1881372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6388149" y="3543349"/>
            <a:ext cx="339295" cy="47586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3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Personalization Strategies -User Profile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TF Weighting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r>
              <a:rPr lang="en-US" dirty="0" smtClean="0"/>
              <a:t>0 : ignore </a:t>
            </a:r>
            <a:r>
              <a:rPr lang="en-US" altLang="zh-TW" dirty="0"/>
              <a:t>particular field</a:t>
            </a:r>
            <a:endParaRPr lang="en-US" dirty="0" smtClean="0"/>
          </a:p>
          <a:p>
            <a:pPr lvl="2"/>
            <a:r>
              <a:rPr lang="en-US" dirty="0" smtClean="0"/>
              <a:t>1 : including particular field</a:t>
            </a:r>
          </a:p>
          <a:p>
            <a:pPr lvl="2"/>
            <a:r>
              <a:rPr lang="en-US" dirty="0" smtClean="0"/>
              <a:t>1/</a:t>
            </a:r>
            <a:r>
              <a:rPr lang="en-US" altLang="zh-TW" dirty="0"/>
              <a:t> N</a:t>
            </a:r>
            <a:r>
              <a:rPr lang="en-US" altLang="zh-TW" baseline="-25000" dirty="0"/>
              <a:t>i</a:t>
            </a:r>
            <a:r>
              <a:rPr lang="en-US" dirty="0" smtClean="0"/>
              <a:t> :N</a:t>
            </a:r>
            <a:r>
              <a:rPr lang="en-US" baseline="-25000" dirty="0" smtClean="0"/>
              <a:t>i</a:t>
            </a:r>
            <a:r>
              <a:rPr lang="en-US" dirty="0" smtClean="0"/>
              <a:t> is the total number of terms in field i </a:t>
            </a:r>
          </a:p>
          <a:p>
            <a:pPr lvl="2"/>
            <a:r>
              <a:rPr lang="en-US" dirty="0" smtClean="0"/>
              <a:t>TF-IDF Weighting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035" y="1987123"/>
            <a:ext cx="1891545" cy="18000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898" y="5692129"/>
            <a:ext cx="3746500" cy="5461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197151" y="389911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Weight vector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4711959" y="3724621"/>
            <a:ext cx="485192" cy="2565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Personalization Strategies -User Profile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Personalized BM25 Weighting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/>
            <a:r>
              <a:rPr lang="en-US" dirty="0" smtClean="0"/>
              <a:t>N : </a:t>
            </a:r>
            <a:r>
              <a:rPr lang="en-US" altLang="zh-TW" dirty="0" smtClean="0"/>
              <a:t>the </a:t>
            </a:r>
            <a:r>
              <a:rPr lang="en-US" altLang="zh-TW" dirty="0"/>
              <a:t>number of documents on the </a:t>
            </a:r>
            <a:r>
              <a:rPr lang="en-US" altLang="zh-TW" dirty="0" smtClean="0"/>
              <a:t>web</a:t>
            </a:r>
          </a:p>
          <a:p>
            <a:pPr marL="640080" lvl="2" indent="0">
              <a:buNone/>
            </a:pPr>
            <a:r>
              <a:rPr lang="en-US" altLang="zh-TW" sz="900" dirty="0" smtClean="0"/>
              <a:t>	    (estimated </a:t>
            </a:r>
            <a:r>
              <a:rPr lang="en-US" altLang="zh-TW" sz="900" dirty="0"/>
              <a:t>from the Google N-Gram corpus, </a:t>
            </a:r>
            <a:r>
              <a:rPr lang="en-US" altLang="zh-TW" sz="900" dirty="0" smtClean="0"/>
              <a:t>220,680,773)</a:t>
            </a:r>
          </a:p>
          <a:p>
            <a:pPr lvl="2"/>
            <a:r>
              <a:rPr lang="en-US" dirty="0" err="1" smtClean="0"/>
              <a:t>n</a:t>
            </a:r>
            <a:r>
              <a:rPr lang="en-US" baseline="-25000" dirty="0" err="1" smtClean="0"/>
              <a:t>ti</a:t>
            </a:r>
            <a:r>
              <a:rPr lang="en-US" dirty="0" smtClean="0"/>
              <a:t>: </a:t>
            </a:r>
            <a:r>
              <a:rPr lang="en-US" altLang="zh-TW" dirty="0" smtClean="0"/>
              <a:t>the </a:t>
            </a:r>
            <a:r>
              <a:rPr lang="en-US" altLang="zh-TW" dirty="0"/>
              <a:t>number of documents in the corpus </a:t>
            </a:r>
            <a:r>
              <a:rPr lang="en-US" altLang="zh-TW" dirty="0" smtClean="0"/>
              <a:t>that contain the </a:t>
            </a:r>
            <a:r>
              <a:rPr lang="en-US" altLang="zh-TW" dirty="0"/>
              <a:t>term </a:t>
            </a:r>
            <a:r>
              <a:rPr lang="en-US" altLang="zh-TW" dirty="0" err="1" smtClean="0"/>
              <a:t>t</a:t>
            </a:r>
            <a:r>
              <a:rPr lang="en-US" altLang="zh-TW" sz="500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R : </a:t>
            </a:r>
            <a:r>
              <a:rPr lang="en-US" altLang="zh-TW" dirty="0"/>
              <a:t>the number of documents in the user's browsing </a:t>
            </a:r>
            <a:r>
              <a:rPr lang="en-US" altLang="zh-TW" dirty="0" smtClean="0"/>
              <a:t>history</a:t>
            </a:r>
          </a:p>
          <a:p>
            <a:pPr lvl="2"/>
            <a:r>
              <a:rPr lang="en-US" altLang="zh-TW" dirty="0" err="1"/>
              <a:t>r</a:t>
            </a:r>
            <a:r>
              <a:rPr lang="en-US" altLang="zh-TW" baseline="-25000" dirty="0" err="1"/>
              <a:t>ti</a:t>
            </a:r>
            <a:r>
              <a:rPr lang="en-US" altLang="zh-TW" dirty="0"/>
              <a:t> is the number of documents in the browsing </a:t>
            </a:r>
            <a:r>
              <a:rPr lang="en-US" altLang="zh-TW" dirty="0" smtClean="0"/>
              <a:t>history that </a:t>
            </a:r>
            <a:r>
              <a:rPr lang="en-US" altLang="zh-TW" dirty="0"/>
              <a:t>contains this term within the selected input data source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808" y="2332760"/>
            <a:ext cx="4590663" cy="779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 –Re-ranking </a:t>
            </a:r>
            <a:r>
              <a:rPr lang="en-US" altLang="zh-TW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Chances are </a:t>
            </a:r>
            <a:r>
              <a:rPr lang="en-US" altLang="zh-TW" dirty="0"/>
              <a:t>high that even for an ambiguous query the search </a:t>
            </a:r>
            <a:r>
              <a:rPr lang="en-US" altLang="zh-TW" dirty="0" smtClean="0"/>
              <a:t>engine will </a:t>
            </a:r>
            <a:r>
              <a:rPr lang="en-US" altLang="zh-TW" dirty="0"/>
              <a:t>be quite successful in returning pages for the </a:t>
            </a:r>
            <a:r>
              <a:rPr lang="en-US" altLang="zh-TW" dirty="0" smtClean="0"/>
              <a:t>different meanings </a:t>
            </a:r>
            <a:r>
              <a:rPr lang="en-US" altLang="zh-TW" dirty="0"/>
              <a:t>of the query. We opt to retrieve and re-rank </a:t>
            </a:r>
            <a:r>
              <a:rPr lang="en-US" altLang="zh-TW" dirty="0" smtClean="0"/>
              <a:t>the first </a:t>
            </a:r>
            <a:r>
              <a:rPr lang="en-US" altLang="zh-TW" dirty="0"/>
              <a:t>50 results retrieved for each query.</a:t>
            </a:r>
            <a:endParaRPr lang="en-US" dirty="0" smtClean="0"/>
          </a:p>
          <a:p>
            <a:r>
              <a:rPr lang="en-US" dirty="0" smtClean="0"/>
              <a:t>Scoring Methods</a:t>
            </a:r>
          </a:p>
          <a:p>
            <a:pPr lvl="1"/>
            <a:r>
              <a:rPr lang="en-US" dirty="0" smtClean="0"/>
              <a:t>Matching </a:t>
            </a:r>
          </a:p>
          <a:p>
            <a:pPr lvl="2"/>
            <a:r>
              <a:rPr lang="en-US" altLang="zh-TW" dirty="0"/>
              <a:t>For each word in the search snippet's title and </a:t>
            </a:r>
            <a:r>
              <a:rPr lang="en-US" altLang="zh-TW" dirty="0" smtClean="0"/>
              <a:t>summary that </a:t>
            </a:r>
            <a:r>
              <a:rPr lang="en-US" altLang="zh-TW" dirty="0"/>
              <a:t>is also in the user's </a:t>
            </a:r>
            <a:r>
              <a:rPr lang="en-US" altLang="zh-TW" dirty="0" smtClean="0"/>
              <a:t>profile.</a:t>
            </a:r>
          </a:p>
          <a:p>
            <a:pPr lvl="2"/>
            <a:r>
              <a:rPr lang="en-US" altLang="zh-TW" dirty="0" err="1"/>
              <a:t>N</a:t>
            </a:r>
            <a:r>
              <a:rPr lang="en-US" altLang="zh-TW" baseline="-25000" dirty="0" err="1"/>
              <a:t>si</a:t>
            </a:r>
            <a:r>
              <a:rPr lang="en-US" altLang="zh-TW" sz="200" dirty="0"/>
              <a:t> </a:t>
            </a:r>
            <a:r>
              <a:rPr lang="en-US" altLang="zh-TW" dirty="0"/>
              <a:t> </a:t>
            </a:r>
            <a:r>
              <a:rPr lang="en-US" altLang="zh-TW" dirty="0" smtClean="0"/>
              <a:t>: the </a:t>
            </a:r>
            <a:r>
              <a:rPr lang="en-US" altLang="zh-TW" dirty="0"/>
              <a:t>total number of unique words </a:t>
            </a:r>
            <a:r>
              <a:rPr lang="en-US" altLang="zh-TW" dirty="0" smtClean="0"/>
              <a:t>within the snippet's title and summary.</a:t>
            </a:r>
          </a:p>
          <a:p>
            <a:pPr lvl="2"/>
            <a:r>
              <a:rPr lang="en-US" altLang="zh-TW" dirty="0" err="1" smtClean="0"/>
              <a:t>f</a:t>
            </a:r>
            <a:r>
              <a:rPr lang="en-US" altLang="zh-TW" baseline="-25000" dirty="0" err="1" smtClean="0"/>
              <a:t>ti</a:t>
            </a:r>
            <a:r>
              <a:rPr lang="en-US" altLang="zh-TW" dirty="0" smtClean="0"/>
              <a:t> : </a:t>
            </a:r>
            <a:r>
              <a:rPr lang="en-US" altLang="zh-TW" dirty="0"/>
              <a:t>the </a:t>
            </a:r>
            <a:r>
              <a:rPr lang="en-US" altLang="zh-TW" dirty="0" smtClean="0"/>
              <a:t>number of </a:t>
            </a:r>
            <a:r>
              <a:rPr lang="en-US" altLang="zh-TW" dirty="0"/>
              <a:t>occurrences of </a:t>
            </a:r>
            <a:r>
              <a:rPr lang="en-US" altLang="zh-TW" dirty="0" err="1"/>
              <a:t>t</a:t>
            </a:r>
            <a:r>
              <a:rPr lang="en-US" altLang="zh-TW" sz="800" dirty="0" err="1"/>
              <a:t>i</a:t>
            </a:r>
            <a:r>
              <a:rPr lang="en-US" altLang="zh-TW" sz="800" dirty="0"/>
              <a:t> </a:t>
            </a:r>
            <a:r>
              <a:rPr lang="en-US" altLang="zh-TW" dirty="0"/>
              <a:t>within the snippet.</a:t>
            </a:r>
            <a:endParaRPr lang="en-US" altLang="zh-TW" dirty="0" smtClean="0"/>
          </a:p>
          <a:p>
            <a:pPr marL="731520" lvl="2" indent="0">
              <a:buNone/>
            </a:pPr>
            <a:endParaRPr lang="en-US" altLang="zh-TW" dirty="0" smtClean="0"/>
          </a:p>
          <a:p>
            <a:pPr marL="731520" lvl="2" indent="0">
              <a:buNone/>
            </a:pPr>
            <a:endParaRPr lang="en-US" altLang="zh-TW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674" y="3455664"/>
            <a:ext cx="3601138" cy="98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 –Re-ranking Strategies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dirty="0"/>
              <a:t>Unique Matching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Language Model</a:t>
            </a:r>
          </a:p>
          <a:p>
            <a:pPr lvl="2"/>
            <a:r>
              <a:rPr lang="en-US" altLang="zh-TW" dirty="0" err="1"/>
              <a:t>N</a:t>
            </a:r>
            <a:r>
              <a:rPr lang="en-US" altLang="zh-TW" baseline="-25000" dirty="0" err="1"/>
              <a:t>si</a:t>
            </a:r>
            <a:r>
              <a:rPr lang="en-US" altLang="zh-TW" baseline="-25000" dirty="0"/>
              <a:t> </a:t>
            </a:r>
            <a:r>
              <a:rPr lang="en-US" altLang="zh-TW" dirty="0"/>
              <a:t>is the total number of words in the snippet's </a:t>
            </a:r>
            <a:r>
              <a:rPr lang="en-US" altLang="zh-TW" dirty="0" smtClean="0"/>
              <a:t>title and summary.</a:t>
            </a:r>
          </a:p>
          <a:p>
            <a:pPr lvl="2"/>
            <a:r>
              <a:rPr lang="en-US" altLang="zh-TW" dirty="0" err="1"/>
              <a:t>w</a:t>
            </a:r>
            <a:r>
              <a:rPr lang="en-US" altLang="zh-TW" baseline="-25000" dirty="0" err="1"/>
              <a:t>total</a:t>
            </a:r>
            <a:r>
              <a:rPr lang="en-US" altLang="zh-TW" dirty="0"/>
              <a:t> stands for the sum of all </a:t>
            </a:r>
            <a:r>
              <a:rPr lang="en-US" altLang="zh-TW" dirty="0" smtClean="0"/>
              <a:t>the weights </a:t>
            </a:r>
            <a:r>
              <a:rPr lang="en-US" altLang="zh-TW" dirty="0"/>
              <a:t>within the user </a:t>
            </a:r>
            <a:r>
              <a:rPr lang="en-US" altLang="zh-TW" dirty="0" smtClean="0"/>
              <a:t>profile.</a:t>
            </a:r>
          </a:p>
          <a:p>
            <a:pPr lvl="2"/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98" y="1600200"/>
            <a:ext cx="3336554" cy="947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854" y="4497351"/>
            <a:ext cx="3820312" cy="8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 –Re-ranking Strategies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altLang="zh-TW" dirty="0" err="1"/>
              <a:t>PClick</a:t>
            </a:r>
            <a:endParaRPr lang="en-US" altLang="zh-TW" dirty="0"/>
          </a:p>
          <a:p>
            <a:pPr lvl="2"/>
            <a:r>
              <a:rPr lang="en-US" altLang="zh-TW" dirty="0"/>
              <a:t>It assumes that for a query q submitted by a user u, the web pages frequently clicked by u in the past are more relevant to u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|Clicks(q</a:t>
            </a:r>
            <a:r>
              <a:rPr lang="en-US" altLang="zh-TW" dirty="0"/>
              <a:t>,</a:t>
            </a:r>
            <a:r>
              <a:rPr lang="en-US" altLang="zh-TW" dirty="0" smtClean="0"/>
              <a:t> p, </a:t>
            </a:r>
            <a:r>
              <a:rPr lang="en-US" altLang="zh-TW" dirty="0"/>
              <a:t>u</a:t>
            </a:r>
            <a:r>
              <a:rPr lang="en-US" altLang="zh-TW" dirty="0" smtClean="0"/>
              <a:t>)| </a:t>
            </a:r>
            <a:r>
              <a:rPr lang="en-US" altLang="zh-TW" dirty="0"/>
              <a:t>is the number of clicks on web page </a:t>
            </a:r>
            <a:r>
              <a:rPr lang="en-US" altLang="zh-TW" dirty="0" smtClean="0"/>
              <a:t>p by </a:t>
            </a:r>
            <a:r>
              <a:rPr lang="en-US" altLang="zh-TW" dirty="0"/>
              <a:t>user u for query q in the </a:t>
            </a:r>
            <a:r>
              <a:rPr lang="en-US" altLang="zh-TW" dirty="0" smtClean="0"/>
              <a:t>past.</a:t>
            </a:r>
          </a:p>
          <a:p>
            <a:pPr lvl="2"/>
            <a:r>
              <a:rPr lang="en-US" altLang="zh-TW" dirty="0" smtClean="0"/>
              <a:t>|Clicks(</a:t>
            </a:r>
            <a:r>
              <a:rPr lang="en-US" altLang="zh-TW" dirty="0" err="1" smtClean="0"/>
              <a:t>q,●,u</a:t>
            </a:r>
            <a:r>
              <a:rPr lang="en-US" altLang="zh-TW" dirty="0" smtClean="0"/>
              <a:t>)| </a:t>
            </a:r>
            <a:r>
              <a:rPr lang="en-US" altLang="zh-TW" dirty="0"/>
              <a:t>is the </a:t>
            </a:r>
            <a:r>
              <a:rPr lang="en-US" altLang="zh-TW" dirty="0" smtClean="0"/>
              <a:t>total click </a:t>
            </a:r>
            <a:r>
              <a:rPr lang="en-US" altLang="zh-TW" dirty="0"/>
              <a:t>number on query q by u</a:t>
            </a:r>
          </a:p>
          <a:p>
            <a:pPr lvl="2"/>
            <a:r>
              <a:rPr lang="el-GR" altLang="zh-TW" dirty="0" smtClean="0"/>
              <a:t>β</a:t>
            </a:r>
            <a:r>
              <a:rPr lang="en-US" altLang="zh-TW" dirty="0" smtClean="0"/>
              <a:t> </a:t>
            </a:r>
            <a:r>
              <a:rPr lang="en-US" altLang="zh-TW" dirty="0"/>
              <a:t>is a smoothing </a:t>
            </a:r>
            <a:r>
              <a:rPr lang="en-US" altLang="zh-TW" dirty="0" smtClean="0"/>
              <a:t>factor set </a:t>
            </a:r>
            <a:r>
              <a:rPr lang="en-US" altLang="zh-TW" dirty="0"/>
              <a:t>to </a:t>
            </a:r>
            <a:r>
              <a:rPr lang="en-US" altLang="zh-TW" dirty="0" smtClean="0"/>
              <a:t>0.5</a:t>
            </a:r>
          </a:p>
          <a:p>
            <a:pPr lvl="2"/>
            <a:r>
              <a:rPr lang="en-US" altLang="zh-TW" dirty="0"/>
              <a:t>Note that </a:t>
            </a:r>
            <a:r>
              <a:rPr lang="en-US" altLang="zh-TW" dirty="0" err="1"/>
              <a:t>PClick</a:t>
            </a:r>
            <a:r>
              <a:rPr lang="en-US" altLang="zh-TW" dirty="0"/>
              <a:t> makes no use of the terms </a:t>
            </a:r>
            <a:r>
              <a:rPr lang="en-US" altLang="zh-TW" dirty="0" smtClean="0"/>
              <a:t>and weights </a:t>
            </a:r>
            <a:r>
              <a:rPr lang="en-US" altLang="zh-TW" dirty="0"/>
              <a:t>associated to the user's </a:t>
            </a:r>
            <a:r>
              <a:rPr lang="en-US" altLang="zh-TW" dirty="0" smtClean="0"/>
              <a:t>profile </a:t>
            </a:r>
            <a:r>
              <a:rPr lang="en-US" altLang="zh-TW" dirty="0"/>
              <a:t>and is </a:t>
            </a:r>
            <a:r>
              <a:rPr lang="en-US" altLang="zh-TW" dirty="0" smtClean="0"/>
              <a:t>only based on click-through </a:t>
            </a:r>
            <a:r>
              <a:rPr lang="en-US" altLang="zh-TW" dirty="0"/>
              <a:t>data for a given query.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263" y="5044168"/>
            <a:ext cx="4648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53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 –Re-ranking Strategies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Rank and Visit Scoring</a:t>
            </a:r>
          </a:p>
          <a:p>
            <a:pPr lvl="1"/>
            <a:r>
              <a:rPr lang="en-US" altLang="zh-TW" dirty="0" smtClean="0"/>
              <a:t>To adjust the snippet scores by two ways: </a:t>
            </a:r>
          </a:p>
          <a:p>
            <a:pPr lvl="1"/>
            <a:r>
              <a:rPr lang="en-US" altLang="zh-TW" dirty="0" smtClean="0"/>
              <a:t>The snippet's </a:t>
            </a:r>
            <a:r>
              <a:rPr lang="en-US" altLang="zh-TW" u="sng" dirty="0" smtClean="0"/>
              <a:t>original rank</a:t>
            </a:r>
            <a:r>
              <a:rPr lang="en-US" altLang="zh-TW" baseline="-25000" dirty="0" smtClean="0"/>
              <a:t> 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si</a:t>
            </a:r>
            <a:endParaRPr lang="en-US" altLang="zh-TW" baseline="-25000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pPr lvl="1"/>
            <a:r>
              <a:rPr lang="en-US" altLang="zh-TW" dirty="0"/>
              <a:t>This extends </a:t>
            </a:r>
            <a:r>
              <a:rPr lang="en-US" altLang="zh-TW" dirty="0" err="1"/>
              <a:t>PClick</a:t>
            </a:r>
            <a:r>
              <a:rPr lang="en-US" altLang="zh-TW" dirty="0"/>
              <a:t> in that </a:t>
            </a:r>
            <a:r>
              <a:rPr lang="en-US" altLang="zh-TW" dirty="0" smtClean="0"/>
              <a:t>it boosts </a:t>
            </a:r>
            <a:r>
              <a:rPr lang="en-US" altLang="zh-TW" dirty="0"/>
              <a:t>all URLs that have previously been visited, </a:t>
            </a:r>
            <a:r>
              <a:rPr lang="en-US" altLang="zh-TW" dirty="0" smtClean="0"/>
              <a:t>while </a:t>
            </a:r>
            <a:r>
              <a:rPr lang="en-US" altLang="zh-TW" dirty="0" err="1" smtClean="0"/>
              <a:t>PClick</a:t>
            </a:r>
            <a:r>
              <a:rPr lang="en-US" altLang="zh-TW" dirty="0" smtClean="0"/>
              <a:t> </a:t>
            </a:r>
            <a:r>
              <a:rPr lang="en-US" altLang="zh-TW" dirty="0"/>
              <a:t>only boosts URLs that have directly been clicked </a:t>
            </a:r>
            <a:r>
              <a:rPr lang="en-US" altLang="zh-TW" dirty="0" smtClean="0"/>
              <a:t>for the </a:t>
            </a:r>
            <a:r>
              <a:rPr lang="en-US" altLang="zh-TW" dirty="0"/>
              <a:t>current search query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number of previous visits to that web page (</a:t>
            </a:r>
            <a:r>
              <a:rPr lang="en-US" altLang="zh-TW" dirty="0" err="1"/>
              <a:t>n</a:t>
            </a:r>
            <a:r>
              <a:rPr lang="en-US" altLang="zh-TW" baseline="-25000" dirty="0" err="1"/>
              <a:t>i</a:t>
            </a:r>
            <a:r>
              <a:rPr lang="en-US" altLang="zh-TW" dirty="0"/>
              <a:t>) </a:t>
            </a:r>
            <a:r>
              <a:rPr lang="en-US" altLang="zh-TW" dirty="0" smtClean="0"/>
              <a:t>times a </a:t>
            </a:r>
            <a:r>
              <a:rPr lang="en-US" altLang="zh-TW" dirty="0"/>
              <a:t>factor v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096" y="2881936"/>
            <a:ext cx="48672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893" y="5770976"/>
            <a:ext cx="47529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7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I.</a:t>
            </a:r>
          </a:p>
          <a:p>
            <a:pPr lvl="1"/>
            <a:r>
              <a:rPr lang="en-US" dirty="0" smtClean="0"/>
              <a:t>Starting with an offline NDCG based evaluation to pick the optimal parameter configurations</a:t>
            </a:r>
          </a:p>
          <a:p>
            <a:r>
              <a:rPr lang="en-US" dirty="0" smtClean="0"/>
              <a:t>Step II.</a:t>
            </a:r>
          </a:p>
          <a:p>
            <a:pPr lvl="1"/>
            <a:r>
              <a:rPr lang="en-US" dirty="0" smtClean="0"/>
              <a:t>Then we evaluate with the more realistic and harder online interleaved evaluation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Personalization Strategies</a:t>
            </a:r>
          </a:p>
          <a:p>
            <a:r>
              <a:rPr lang="en-US" dirty="0" smtClean="0"/>
              <a:t>Evaluation Approach</a:t>
            </a:r>
          </a:p>
          <a:p>
            <a:r>
              <a:rPr lang="en-US" dirty="0" smtClean="0"/>
              <a:t>Conclusion &amp;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Approach - Offline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Reranking</a:t>
            </a:r>
            <a:r>
              <a:rPr lang="en-US" altLang="zh-TW" dirty="0" smtClean="0"/>
              <a:t> Performance</a:t>
            </a:r>
          </a:p>
          <a:p>
            <a:pPr lvl="1"/>
            <a:r>
              <a:rPr lang="en-US" altLang="zh-TW" dirty="0" err="1" smtClean="0"/>
              <a:t>MaxNDCG</a:t>
            </a:r>
            <a:r>
              <a:rPr lang="en-US" altLang="zh-TW" dirty="0" smtClean="0"/>
              <a:t>:</a:t>
            </a:r>
          </a:p>
          <a:p>
            <a:pPr lvl="2"/>
            <a:r>
              <a:rPr lang="en-US" altLang="zh-TW" dirty="0" smtClean="0"/>
              <a:t>which yielded </a:t>
            </a:r>
            <a:r>
              <a:rPr lang="en-US" altLang="zh-TW" dirty="0"/>
              <a:t>the highest average NDCG score on the </a:t>
            </a:r>
            <a:r>
              <a:rPr lang="en-US" altLang="zh-TW" dirty="0" err="1"/>
              <a:t>oine</a:t>
            </a:r>
            <a:r>
              <a:rPr lang="en-US" altLang="zh-TW" dirty="0"/>
              <a:t> dataset;</a:t>
            </a:r>
          </a:p>
          <a:p>
            <a:pPr lvl="1"/>
            <a:r>
              <a:rPr lang="en-US" altLang="zh-TW" dirty="0" err="1" smtClean="0"/>
              <a:t>MaxQuer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which </a:t>
            </a:r>
            <a:r>
              <a:rPr lang="en-US" altLang="zh-TW" dirty="0"/>
              <a:t>improved the most queries</a:t>
            </a:r>
            <a:r>
              <a:rPr lang="en-US" altLang="zh-TW" dirty="0" smtClean="0"/>
              <a:t>;</a:t>
            </a:r>
          </a:p>
          <a:p>
            <a:pPr lvl="1"/>
            <a:r>
              <a:rPr lang="en-US" altLang="zh-TW" dirty="0" err="1" smtClean="0"/>
              <a:t>MaxNoRank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the </a:t>
            </a:r>
            <a:r>
              <a:rPr lang="en-US" altLang="zh-TW" dirty="0"/>
              <a:t>method with highest NDCG that does not take </a:t>
            </a:r>
            <a:r>
              <a:rPr lang="en-US" altLang="zh-TW" dirty="0" smtClean="0"/>
              <a:t>the original </a:t>
            </a:r>
            <a:r>
              <a:rPr lang="en-US" altLang="zh-TW" dirty="0"/>
              <a:t>Google ranking into </a:t>
            </a:r>
            <a:r>
              <a:rPr lang="en-US" altLang="zh-TW" dirty="0" smtClean="0"/>
              <a:t>account</a:t>
            </a:r>
          </a:p>
          <a:p>
            <a:pPr lvl="1"/>
            <a:r>
              <a:rPr lang="en-US" altLang="zh-TW" dirty="0" err="1" smtClean="0"/>
              <a:t>MaxBestPar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obtained </a:t>
            </a:r>
            <a:r>
              <a:rPr lang="en-US" altLang="zh-TW" dirty="0"/>
              <a:t>by greedily selecting each parameter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885" y="1046961"/>
            <a:ext cx="6311965" cy="1377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Approach - Offline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2"/>
            <a:r>
              <a:rPr lang="en-US" dirty="0" smtClean="0"/>
              <a:t>Compare Average NDCG</a:t>
            </a:r>
          </a:p>
          <a:p>
            <a:pPr lvl="3"/>
            <a:r>
              <a:rPr lang="en-US" altLang="zh-TW" dirty="0" err="1"/>
              <a:t>MaxNDCG</a:t>
            </a:r>
            <a:r>
              <a:rPr lang="en-US" altLang="zh-TW" dirty="0"/>
              <a:t> &amp; </a:t>
            </a:r>
            <a:r>
              <a:rPr lang="en-US" altLang="zh-TW" dirty="0" err="1"/>
              <a:t>MaxQuer</a:t>
            </a:r>
            <a:r>
              <a:rPr lang="en-US" altLang="zh-TW" dirty="0"/>
              <a:t> are better than others.</a:t>
            </a:r>
          </a:p>
          <a:p>
            <a:pPr lvl="3"/>
            <a:r>
              <a:rPr lang="en-US" altLang="zh-TW" dirty="0"/>
              <a:t>Although </a:t>
            </a:r>
            <a:r>
              <a:rPr lang="en-US" altLang="zh-TW" dirty="0" err="1"/>
              <a:t>MaxNoRank</a:t>
            </a:r>
            <a:r>
              <a:rPr lang="en-US" altLang="zh-TW" dirty="0"/>
              <a:t> is better than </a:t>
            </a:r>
            <a:r>
              <a:rPr lang="en-US" altLang="zh-TW" dirty="0" err="1" smtClean="0"/>
              <a:t>Google,But</a:t>
            </a:r>
            <a:r>
              <a:rPr lang="en-US" altLang="zh-TW" dirty="0" smtClean="0"/>
              <a:t> </a:t>
            </a:r>
            <a:r>
              <a:rPr lang="en-US" altLang="zh-TW" dirty="0"/>
              <a:t>this maybe a result of </a:t>
            </a:r>
            <a:r>
              <a:rPr lang="en-US" altLang="zh-TW" dirty="0" err="1"/>
              <a:t>overfitting</a:t>
            </a:r>
            <a:r>
              <a:rPr lang="en-US" altLang="zh-TW" dirty="0"/>
              <a:t> the parameters given our small offline dataset</a:t>
            </a:r>
            <a:r>
              <a:rPr lang="en-US" altLang="zh-TW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Compare numbers of query</a:t>
            </a:r>
          </a:p>
          <a:p>
            <a:pPr lvl="3"/>
            <a:r>
              <a:rPr lang="en-US" dirty="0" smtClean="0"/>
              <a:t>How about </a:t>
            </a:r>
            <a:r>
              <a:rPr lang="en-US" dirty="0" err="1" smtClean="0"/>
              <a:t>PClick</a:t>
            </a:r>
            <a:r>
              <a:rPr lang="en-US" dirty="0" smtClean="0"/>
              <a:t> ? Because </a:t>
            </a:r>
            <a:r>
              <a:rPr lang="en-US" dirty="0" err="1" smtClean="0"/>
              <a:t>PClick</a:t>
            </a:r>
            <a:r>
              <a:rPr lang="en-US" dirty="0" smtClean="0"/>
              <a:t> only works on repeated queries.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96" y="1600200"/>
            <a:ext cx="4583157" cy="2010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Approach - Offline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Parameter Effect:</a:t>
            </a:r>
          </a:p>
          <a:p>
            <a:pPr lvl="1"/>
            <a:r>
              <a:rPr lang="en-US" dirty="0" smtClean="0"/>
              <a:t>Profile parameter</a:t>
            </a:r>
          </a:p>
          <a:p>
            <a:pPr lvl="1"/>
            <a:r>
              <a:rPr lang="en-US" dirty="0" smtClean="0"/>
              <a:t>Ranking parameter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2408"/>
            <a:ext cx="9032034" cy="2423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Approach - Offline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lvl="2"/>
            <a:endParaRPr lang="en-US" altLang="zh-TW" dirty="0" smtClean="0"/>
          </a:p>
          <a:p>
            <a:pPr lvl="2"/>
            <a:endParaRPr lang="en-US" altLang="zh-TW" dirty="0"/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r>
              <a:rPr lang="en-US" altLang="zh-TW" dirty="0" smtClean="0"/>
              <a:t>The </a:t>
            </a:r>
            <a:r>
              <a:rPr lang="en-US" altLang="zh-TW" dirty="0"/>
              <a:t>personalization strategy </a:t>
            </a:r>
            <a:r>
              <a:rPr lang="en-US" altLang="zh-TW" dirty="0" smtClean="0"/>
              <a:t>considers the </a:t>
            </a:r>
            <a:r>
              <a:rPr lang="en-US" altLang="zh-TW" dirty="0"/>
              <a:t>Google rank and is less aggressive at high </a:t>
            </a:r>
            <a:r>
              <a:rPr lang="en-US" altLang="zh-TW" dirty="0" smtClean="0"/>
              <a:t>ranks.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636" y="1600200"/>
            <a:ext cx="5221139" cy="302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Approach - Online Evaluation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Interleaving Implementation</a:t>
            </a:r>
          </a:p>
          <a:p>
            <a:pPr lvl="1"/>
            <a:r>
              <a:rPr lang="en-US" altLang="zh-TW" dirty="0" smtClean="0"/>
              <a:t>Is used to produce a combined ranking.</a:t>
            </a:r>
          </a:p>
          <a:p>
            <a:pPr lvl="1"/>
            <a:r>
              <a:rPr lang="en-US" altLang="zh-TW" dirty="0"/>
              <a:t>To avoid presenting slightly </a:t>
            </a:r>
            <a:r>
              <a:rPr lang="en-US" altLang="zh-TW" dirty="0" smtClean="0"/>
              <a:t>different </a:t>
            </a:r>
            <a:r>
              <a:rPr lang="en-US" altLang="zh-TW" dirty="0"/>
              <a:t>rankings every </a:t>
            </a:r>
            <a:r>
              <a:rPr lang="en-US" altLang="zh-TW" dirty="0" smtClean="0"/>
              <a:t>time a </a:t>
            </a:r>
            <a:r>
              <a:rPr lang="en-US" altLang="zh-TW" dirty="0"/>
              <a:t>search page is </a:t>
            </a:r>
            <a:r>
              <a:rPr lang="en-US" altLang="zh-TW" dirty="0" smtClean="0"/>
              <a:t>refreshed.</a:t>
            </a:r>
            <a:endParaRPr lang="zh-TW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115" y="3217789"/>
            <a:ext cx="4376644" cy="325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6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Approach - </a:t>
            </a:r>
            <a:r>
              <a:rPr lang="en-US" altLang="zh-TW" dirty="0" smtClean="0"/>
              <a:t>Online </a:t>
            </a:r>
            <a:r>
              <a:rPr lang="en-US" altLang="zh-TW" dirty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r>
              <a:rPr lang="en-US" dirty="0" err="1" smtClean="0"/>
              <a:t>MaxNDCG</a:t>
            </a:r>
            <a:r>
              <a:rPr lang="en-US" dirty="0" smtClean="0"/>
              <a:t> is best, matching our offline finding.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83" y="1764378"/>
            <a:ext cx="6942456" cy="1844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Approach - Online Evaluation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endParaRPr lang="en-US" altLang="zh-TW" dirty="0" smtClean="0"/>
          </a:p>
          <a:p>
            <a:pPr lvl="2"/>
            <a:endParaRPr lang="en-US" altLang="zh-TW" dirty="0"/>
          </a:p>
          <a:p>
            <a:pPr lvl="2"/>
            <a:endParaRPr lang="en-US" altLang="zh-TW" dirty="0" smtClean="0"/>
          </a:p>
          <a:p>
            <a:pPr lvl="2"/>
            <a:endParaRPr lang="en-US" altLang="zh-TW" dirty="0"/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2"/>
            <a:r>
              <a:rPr lang="en-US" altLang="zh-TW" dirty="0" smtClean="0"/>
              <a:t>The Unchanged column indicates the number of queries for which the clicked result was at the same rank for both the non-personalized and the personalized ranking.</a:t>
            </a:r>
          </a:p>
          <a:p>
            <a:pPr lvl="2"/>
            <a:r>
              <a:rPr lang="en-US" altLang="zh-TW" dirty="0" smtClean="0"/>
              <a:t>The Improved column shows how often the clicked result was brought up.</a:t>
            </a:r>
          </a:p>
          <a:p>
            <a:pPr lvl="2"/>
            <a:r>
              <a:rPr lang="en-US" altLang="zh-TW" dirty="0" smtClean="0"/>
              <a:t>The Deteriorated column shows the number of queries for which the clicked result was pushed down.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31" y="1752600"/>
            <a:ext cx="7380515" cy="183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3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Approach - Online Evaluation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482" y="2420031"/>
            <a:ext cx="6289612" cy="328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0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Evaluation Approach - Online Evaluation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lvl="2"/>
            <a:endParaRPr lang="en-US" altLang="zh-TW" dirty="0"/>
          </a:p>
          <a:p>
            <a:pPr lvl="2"/>
            <a:endParaRPr lang="en-US" altLang="zh-TW" dirty="0" smtClean="0"/>
          </a:p>
          <a:p>
            <a:pPr lvl="2"/>
            <a:endParaRPr lang="en-US" altLang="zh-TW" dirty="0"/>
          </a:p>
          <a:p>
            <a:pPr lvl="2"/>
            <a:endParaRPr lang="en-US" altLang="zh-TW" dirty="0" smtClean="0"/>
          </a:p>
          <a:p>
            <a:pPr lvl="2"/>
            <a:endParaRPr lang="en-US" altLang="zh-TW" dirty="0"/>
          </a:p>
          <a:p>
            <a:pPr lvl="2"/>
            <a:endParaRPr lang="en-US" altLang="zh-TW" dirty="0" smtClean="0"/>
          </a:p>
          <a:p>
            <a:pPr lvl="2"/>
            <a:endParaRPr lang="en-US" altLang="zh-TW" dirty="0"/>
          </a:p>
          <a:p>
            <a:pPr lvl="2"/>
            <a:endParaRPr lang="en-US" altLang="zh-TW" dirty="0" smtClean="0"/>
          </a:p>
          <a:p>
            <a:pPr lvl="2"/>
            <a:r>
              <a:rPr lang="en-US" altLang="zh-TW" dirty="0" err="1" smtClean="0"/>
              <a:t>MaxNDCG</a:t>
            </a:r>
            <a:r>
              <a:rPr lang="en-US" altLang="zh-TW" dirty="0" smtClean="0"/>
              <a:t> </a:t>
            </a:r>
            <a:r>
              <a:rPr lang="en-US" altLang="zh-TW" dirty="0"/>
              <a:t>is the most </a:t>
            </a:r>
            <a:r>
              <a:rPr lang="en-US" altLang="zh-TW" dirty="0" smtClean="0"/>
              <a:t>effective personalization strategy </a:t>
            </a:r>
            <a:r>
              <a:rPr lang="en-US" altLang="zh-TW" dirty="0"/>
              <a:t>according to both our online and </a:t>
            </a:r>
            <a:r>
              <a:rPr lang="en-US" altLang="zh-TW" dirty="0" smtClean="0"/>
              <a:t>offline tests. It performs significantly better than previous best approaches and outperforms the other parameter combinations in the relevance </a:t>
            </a:r>
            <a:r>
              <a:rPr lang="en-US" altLang="zh-TW" dirty="0" err="1" smtClean="0"/>
              <a:t>judgement</a:t>
            </a:r>
            <a:r>
              <a:rPr lang="en-US" altLang="zh-TW" dirty="0" smtClean="0"/>
              <a:t> evaluation.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324" y="1597438"/>
            <a:ext cx="5325060" cy="3022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04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073343" cy="4873752"/>
          </a:xfrm>
        </p:spPr>
        <p:txBody>
          <a:bodyPr>
            <a:normAutofit/>
          </a:bodyPr>
          <a:lstStyle/>
          <a:p>
            <a:r>
              <a:rPr lang="en-US" altLang="zh-TW" dirty="0"/>
              <a:t>Our proposed personalization techniques </a:t>
            </a:r>
            <a:r>
              <a:rPr lang="en-US" altLang="zh-TW" dirty="0" smtClean="0"/>
              <a:t>significantly </a:t>
            </a:r>
            <a:r>
              <a:rPr lang="en-US" altLang="zh-TW" dirty="0"/>
              <a:t>outperform both default Google ranking and </a:t>
            </a:r>
            <a:r>
              <a:rPr lang="en-US" altLang="zh-TW" dirty="0" smtClean="0"/>
              <a:t>the best </a:t>
            </a:r>
            <a:r>
              <a:rPr lang="en-US" altLang="zh-TW" dirty="0"/>
              <a:t>previous personalization </a:t>
            </a:r>
            <a:r>
              <a:rPr lang="en-US" altLang="zh-TW" dirty="0" smtClean="0"/>
              <a:t>methods.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key to using web pages to </a:t>
            </a:r>
            <a:r>
              <a:rPr lang="en-US" altLang="zh-TW" dirty="0" smtClean="0"/>
              <a:t>model users </a:t>
            </a:r>
            <a:r>
              <a:rPr lang="en-US" altLang="zh-TW" dirty="0"/>
              <a:t>is to </a:t>
            </a:r>
            <a:r>
              <a:rPr lang="en-US" altLang="zh-TW" dirty="0" smtClean="0"/>
              <a:t>treat </a:t>
            </a:r>
            <a:r>
              <a:rPr lang="en-US" altLang="zh-TW" dirty="0"/>
              <a:t>them as </a:t>
            </a:r>
            <a:r>
              <a:rPr lang="en-US" altLang="zh-TW" dirty="0" smtClean="0"/>
              <a:t>structured documents </a:t>
            </a:r>
            <a:r>
              <a:rPr lang="en-US" altLang="zh-TW" dirty="0"/>
              <a:t>from which </a:t>
            </a:r>
            <a:r>
              <a:rPr lang="en-US" altLang="zh-TW" dirty="0" smtClean="0"/>
              <a:t>several </a:t>
            </a:r>
            <a:r>
              <a:rPr lang="en-US" altLang="zh-TW" dirty="0"/>
              <a:t>types of data can </a:t>
            </a:r>
            <a:r>
              <a:rPr lang="en-US" altLang="zh-TW" dirty="0" smtClean="0"/>
              <a:t>be extracted.</a:t>
            </a:r>
          </a:p>
          <a:p>
            <a:r>
              <a:rPr lang="en-US" altLang="zh-TW" dirty="0"/>
              <a:t>There are a number of natural extensions for this </a:t>
            </a:r>
            <a:r>
              <a:rPr lang="en-US" altLang="zh-TW" dirty="0" smtClean="0"/>
              <a:t>work. ex. the </a:t>
            </a:r>
            <a:r>
              <a:rPr lang="en-US" altLang="zh-TW" dirty="0"/>
              <a:t>set of </a:t>
            </a:r>
            <a:r>
              <a:rPr lang="en-US" altLang="zh-TW" dirty="0" smtClean="0"/>
              <a:t>parameters,</a:t>
            </a:r>
            <a:r>
              <a:rPr lang="en-US" altLang="zh-TW" dirty="0"/>
              <a:t> </a:t>
            </a:r>
            <a:r>
              <a:rPr lang="en-US" altLang="zh-TW" dirty="0" smtClean="0"/>
              <a:t>temporal information</a:t>
            </a:r>
          </a:p>
          <a:p>
            <a:r>
              <a:rPr lang="en-US" altLang="zh-TW" dirty="0" smtClean="0"/>
              <a:t>Using </a:t>
            </a:r>
            <a:r>
              <a:rPr lang="en-US" altLang="zh-TW" dirty="0"/>
              <a:t>the extracted </a:t>
            </a:r>
            <a:r>
              <a:rPr lang="en-US" altLang="zh-TW" dirty="0" smtClean="0"/>
              <a:t>profiles </a:t>
            </a:r>
            <a:r>
              <a:rPr lang="en-US" altLang="zh-TW" dirty="0"/>
              <a:t>for purposes other than personalized search.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9952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The vast majority of search queries are short and ambiguous. Different users consider the same query to mean different things. 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Ex. “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ajax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” Is the cleaning product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ajax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? Or Dutch football team Ajax Amsterdam ?</a:t>
            </a:r>
          </a:p>
          <a:p>
            <a:r>
              <a:rPr lang="en-US" dirty="0" smtClean="0"/>
              <a:t>Personalized search is a potential solution to all these problems.</a:t>
            </a:r>
          </a:p>
          <a:p>
            <a:r>
              <a:rPr lang="en-US" dirty="0" smtClean="0"/>
              <a:t>We improve upon this work in two key ways: </a:t>
            </a:r>
          </a:p>
          <a:p>
            <a:pPr lvl="1"/>
            <a:r>
              <a:rPr lang="en-US" dirty="0" smtClean="0"/>
              <a:t>Building an improved user profile for personalizing web search results. </a:t>
            </a:r>
          </a:p>
          <a:p>
            <a:pPr lvl="1"/>
            <a:r>
              <a:rPr lang="en-US" dirty="0" smtClean="0"/>
              <a:t>we improve upon the evaluation methodology.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198" y="1600200"/>
            <a:ext cx="7987005" cy="4873752"/>
          </a:xfrm>
        </p:spPr>
        <p:txBody>
          <a:bodyPr>
            <a:normAutofit/>
          </a:bodyPr>
          <a:lstStyle/>
          <a:p>
            <a:r>
              <a:rPr lang="en-US" altLang="zh-TW" dirty="0"/>
              <a:t>To successfully personalize search </a:t>
            </a:r>
            <a:r>
              <a:rPr lang="en-US" altLang="zh-TW" dirty="0" smtClean="0"/>
              <a:t>results , it </a:t>
            </a:r>
            <a:r>
              <a:rPr lang="en-US" altLang="zh-TW" dirty="0"/>
              <a:t>is essential to be able to identify what types of results are relevant to users. </a:t>
            </a:r>
          </a:p>
          <a:p>
            <a:pPr lvl="1"/>
            <a:r>
              <a:rPr lang="en-US" altLang="zh-TW" dirty="0"/>
              <a:t>(1) </a:t>
            </a:r>
            <a:r>
              <a:rPr lang="en-US" altLang="zh-TW" dirty="0" smtClean="0"/>
              <a:t>Ask </a:t>
            </a:r>
            <a:r>
              <a:rPr lang="en-US" altLang="zh-TW" dirty="0"/>
              <a:t>users to label documents</a:t>
            </a:r>
          </a:p>
          <a:p>
            <a:pPr lvl="1"/>
            <a:r>
              <a:rPr lang="en-US" altLang="zh-TW" dirty="0" smtClean="0"/>
              <a:t>(2) Infer personal relevance automatically. </a:t>
            </a:r>
          </a:p>
          <a:p>
            <a:r>
              <a:rPr lang="en-US" altLang="zh-TW" dirty="0" smtClean="0"/>
              <a:t>We parse web </a:t>
            </a:r>
            <a:r>
              <a:rPr lang="en-US" altLang="zh-TW" dirty="0"/>
              <a:t>page structure, using term extraction and </a:t>
            </a:r>
            <a:r>
              <a:rPr lang="en-US" altLang="zh-TW" dirty="0" smtClean="0"/>
              <a:t>extracting </a:t>
            </a:r>
            <a:r>
              <a:rPr lang="en-US" altLang="zh-TW" dirty="0"/>
              <a:t>noun phrases to </a:t>
            </a:r>
            <a:r>
              <a:rPr lang="en-US" altLang="zh-TW" dirty="0" smtClean="0"/>
              <a:t>refine </a:t>
            </a:r>
            <a:r>
              <a:rPr lang="en-US" altLang="zh-TW" dirty="0"/>
              <a:t>the user </a:t>
            </a:r>
            <a:r>
              <a:rPr lang="en-US" altLang="zh-TW" dirty="0" smtClean="0"/>
              <a:t>model without any effort and changing search environment.</a:t>
            </a:r>
          </a:p>
          <a:p>
            <a:r>
              <a:rPr lang="en-US" altLang="zh-TW" dirty="0" smtClean="0"/>
              <a:t>Using </a:t>
            </a:r>
            <a:r>
              <a:rPr lang="en-US" altLang="zh-TW" dirty="0"/>
              <a:t>document judgments obtained from a small </a:t>
            </a:r>
            <a:r>
              <a:rPr lang="en-US" altLang="zh-TW" dirty="0" smtClean="0"/>
              <a:t>number of </a:t>
            </a:r>
            <a:r>
              <a:rPr lang="en-US" altLang="zh-TW" dirty="0"/>
              <a:t>users for </a:t>
            </a:r>
            <a:r>
              <a:rPr lang="en-US" altLang="zh-TW" dirty="0" smtClean="0"/>
              <a:t>72 queries </a:t>
            </a:r>
            <a:r>
              <a:rPr lang="en-US" altLang="zh-TW" dirty="0"/>
              <a:t>to assess potential </a:t>
            </a:r>
            <a:r>
              <a:rPr lang="en-US" altLang="zh-TW" dirty="0" smtClean="0"/>
              <a:t>approaches,</a:t>
            </a:r>
            <a:r>
              <a:rPr lang="en-US" altLang="zh-TW" dirty="0"/>
              <a:t> then select three methods for complete online </a:t>
            </a:r>
            <a:r>
              <a:rPr lang="en-US" altLang="zh-TW" dirty="0" smtClean="0"/>
              <a:t>evaluation.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65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A user is represented by 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list of </a:t>
            </a:r>
            <a:r>
              <a:rPr lang="en-US" altLang="zh-TW" dirty="0" smtClean="0"/>
              <a:t>terms</a:t>
            </a:r>
          </a:p>
          <a:p>
            <a:pPr lvl="1"/>
            <a:r>
              <a:rPr lang="en-US" altLang="zh-TW" dirty="0" smtClean="0"/>
              <a:t>weights associated with </a:t>
            </a:r>
            <a:r>
              <a:rPr lang="en-US" altLang="zh-TW" dirty="0"/>
              <a:t>those </a:t>
            </a:r>
            <a:r>
              <a:rPr lang="en-US" altLang="zh-TW" dirty="0" smtClean="0"/>
              <a:t>terms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list of visited URLs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number of </a:t>
            </a:r>
            <a:r>
              <a:rPr lang="en-US" altLang="zh-TW" dirty="0"/>
              <a:t>visits to </a:t>
            </a:r>
            <a:r>
              <a:rPr lang="en-US" altLang="zh-TW" dirty="0" smtClean="0"/>
              <a:t>each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list of past search queries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pages clicked </a:t>
            </a:r>
            <a:r>
              <a:rPr lang="en-US" altLang="zh-TW" dirty="0"/>
              <a:t>for these search queries</a:t>
            </a:r>
            <a:endParaRPr lang="zh-TW" altLang="en-US" dirty="0"/>
          </a:p>
        </p:txBody>
      </p:sp>
      <p:sp>
        <p:nvSpPr>
          <p:cNvPr id="4" name="剪去對角線角落矩形 3"/>
          <p:cNvSpPr/>
          <p:nvPr/>
        </p:nvSpPr>
        <p:spPr>
          <a:xfrm>
            <a:off x="998376" y="4721290"/>
            <a:ext cx="1558212" cy="1222310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Browsing History</a:t>
            </a:r>
            <a:endParaRPr lang="zh-TW" altLang="en-US" dirty="0"/>
          </a:p>
        </p:txBody>
      </p:sp>
      <p:sp>
        <p:nvSpPr>
          <p:cNvPr id="6" name="向右箭號 5"/>
          <p:cNvSpPr/>
          <p:nvPr/>
        </p:nvSpPr>
        <p:spPr>
          <a:xfrm>
            <a:off x="3396343" y="5159828"/>
            <a:ext cx="401216" cy="3452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46410"/>
              </p:ext>
            </p:extLst>
          </p:nvPr>
        </p:nvGraphicFramePr>
        <p:xfrm>
          <a:off x="4441372" y="4443801"/>
          <a:ext cx="3013982" cy="182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991"/>
                <a:gridCol w="1506991"/>
              </a:tblGrid>
              <a:tr h="59719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URL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HTML Content</a:t>
                      </a:r>
                      <a:endParaRPr lang="zh-TW" altLang="en-US" dirty="0"/>
                    </a:p>
                  </a:txBody>
                  <a:tcPr/>
                </a:tc>
              </a:tr>
              <a:tr h="59004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</a:tr>
              <a:tr h="59004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…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2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User Profile Generation – use to </a:t>
            </a:r>
            <a:r>
              <a:rPr lang="en-US" dirty="0" err="1" smtClean="0"/>
              <a:t>rerank</a:t>
            </a:r>
            <a:endParaRPr lang="en-US" dirty="0" smtClean="0"/>
          </a:p>
          <a:p>
            <a:pPr lvl="1"/>
            <a:r>
              <a:rPr lang="en-US" dirty="0" smtClean="0"/>
              <a:t>Data Capture</a:t>
            </a:r>
          </a:p>
          <a:p>
            <a:pPr lvl="1"/>
            <a:r>
              <a:rPr lang="en-US" dirty="0" smtClean="0"/>
              <a:t>Data Extraction</a:t>
            </a:r>
          </a:p>
          <a:p>
            <a:pPr lvl="1"/>
            <a:r>
              <a:rPr lang="en-US" dirty="0" smtClean="0"/>
              <a:t>Term List Filtering</a:t>
            </a:r>
          </a:p>
          <a:p>
            <a:pPr lvl="1"/>
            <a:r>
              <a:rPr lang="en-US" dirty="0" smtClean="0"/>
              <a:t>Term Weighting</a:t>
            </a:r>
          </a:p>
          <a:p>
            <a:r>
              <a:rPr lang="en-US" dirty="0" smtClean="0"/>
              <a:t>Re-ranking Strategies</a:t>
            </a:r>
          </a:p>
          <a:p>
            <a:pPr lvl="1"/>
            <a:r>
              <a:rPr lang="en-US" dirty="0" smtClean="0"/>
              <a:t>Scoring Methods</a:t>
            </a:r>
          </a:p>
          <a:p>
            <a:pPr lvl="1"/>
            <a:r>
              <a:rPr lang="en-US" dirty="0" smtClean="0"/>
              <a:t>Rank and Visit Scoring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70" y="1338945"/>
            <a:ext cx="8350328" cy="1881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 -User Profile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Capture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76" y="3776607"/>
            <a:ext cx="8350328" cy="1881372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625151" y="3300745"/>
            <a:ext cx="373225" cy="47586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Personalization Strategies -User Profile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400" dirty="0" smtClean="0"/>
              <a:t>Data Capture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dirty="0" smtClean="0"/>
              <a:t>Use “</a:t>
            </a:r>
            <a:r>
              <a:rPr lang="en-US" dirty="0" err="1" smtClean="0"/>
              <a:t>Altergo</a:t>
            </a:r>
            <a:r>
              <a:rPr lang="en-US" dirty="0" smtClean="0"/>
              <a:t>” (A </a:t>
            </a:r>
            <a:r>
              <a:rPr lang="en-US" dirty="0" err="1" smtClean="0"/>
              <a:t>FireFox</a:t>
            </a:r>
            <a:r>
              <a:rPr lang="en-US" dirty="0" smtClean="0"/>
              <a:t> add-on) to get user browsing records.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altLang="zh-TW" dirty="0" smtClean="0"/>
              <a:t>A random </a:t>
            </a:r>
            <a:r>
              <a:rPr lang="en-US" altLang="zh-TW" dirty="0"/>
              <a:t>unique </a:t>
            </a:r>
            <a:r>
              <a:rPr lang="en-US" altLang="zh-TW" dirty="0" smtClean="0"/>
              <a:t>identifier </a:t>
            </a:r>
            <a:r>
              <a:rPr lang="en-US" altLang="zh-TW" dirty="0"/>
              <a:t>is generated </a:t>
            </a:r>
            <a:r>
              <a:rPr lang="en-US" altLang="zh-TW" dirty="0" smtClean="0"/>
              <a:t>at installation </a:t>
            </a:r>
            <a:r>
              <a:rPr lang="en-US" altLang="zh-TW" dirty="0"/>
              <a:t>time</a:t>
            </a:r>
            <a:r>
              <a:rPr lang="en-US" altLang="zh-TW" dirty="0" smtClean="0"/>
              <a:t>.(for privacy)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altLang="zh-TW" dirty="0" smtClean="0"/>
              <a:t>Use Google as the baseline.</a:t>
            </a:r>
          </a:p>
          <a:p>
            <a:pPr marL="548640" lvl="2">
              <a:spcBef>
                <a:spcPts val="600"/>
              </a:spcBef>
              <a:buSzPct val="70000"/>
            </a:pPr>
            <a:endParaRPr lang="en-US" altLang="zh-TW" dirty="0" smtClean="0"/>
          </a:p>
          <a:p>
            <a:endParaRPr lang="en-US" dirty="0" smtClean="0"/>
          </a:p>
          <a:p>
            <a:pPr marL="548640" lvl="2">
              <a:spcBef>
                <a:spcPts val="600"/>
              </a:spcBef>
              <a:buSzPct val="70000"/>
            </a:pPr>
            <a:endParaRPr lang="en-US" dirty="0" smtClean="0"/>
          </a:p>
        </p:txBody>
      </p:sp>
      <p:sp>
        <p:nvSpPr>
          <p:cNvPr id="4" name="剪去對角線角落矩形 3"/>
          <p:cNvSpPr/>
          <p:nvPr/>
        </p:nvSpPr>
        <p:spPr>
          <a:xfrm>
            <a:off x="457200" y="3592285"/>
            <a:ext cx="1007706" cy="961053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URL</a:t>
            </a:r>
            <a:endParaRPr lang="zh-TW" altLang="en-US" dirty="0"/>
          </a:p>
        </p:txBody>
      </p:sp>
      <p:sp>
        <p:nvSpPr>
          <p:cNvPr id="5" name="剪去對角線角落矩形 4"/>
          <p:cNvSpPr/>
          <p:nvPr/>
        </p:nvSpPr>
        <p:spPr>
          <a:xfrm>
            <a:off x="712236" y="4189444"/>
            <a:ext cx="1007706" cy="961053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identifier</a:t>
            </a:r>
            <a:endParaRPr lang="zh-TW" altLang="en-US" sz="1200" dirty="0"/>
          </a:p>
        </p:txBody>
      </p:sp>
      <p:sp>
        <p:nvSpPr>
          <p:cNvPr id="6" name="剪去對角線角落矩形 5"/>
          <p:cNvSpPr/>
          <p:nvPr/>
        </p:nvSpPr>
        <p:spPr>
          <a:xfrm>
            <a:off x="1132114" y="4799044"/>
            <a:ext cx="1007706" cy="961053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50" dirty="0" err="1" smtClean="0"/>
              <a:t>Date,Time</a:t>
            </a:r>
            <a:endParaRPr lang="zh-TW" altLang="en-US" dirty="0"/>
          </a:p>
        </p:txBody>
      </p:sp>
      <p:sp>
        <p:nvSpPr>
          <p:cNvPr id="8" name="向右箭號 7"/>
          <p:cNvSpPr/>
          <p:nvPr/>
        </p:nvSpPr>
        <p:spPr>
          <a:xfrm>
            <a:off x="3219062" y="4321628"/>
            <a:ext cx="1390261" cy="34834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SEND</a:t>
            </a:r>
            <a:endParaRPr lang="zh-TW" altLang="en-US" dirty="0"/>
          </a:p>
        </p:txBody>
      </p:sp>
      <p:sp>
        <p:nvSpPr>
          <p:cNvPr id="9" name="圓柱 8"/>
          <p:cNvSpPr/>
          <p:nvPr/>
        </p:nvSpPr>
        <p:spPr>
          <a:xfrm>
            <a:off x="5719677" y="3851984"/>
            <a:ext cx="1772813" cy="2231575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Server</a:t>
            </a:r>
            <a:endParaRPr lang="zh-TW" altLang="en-US" dirty="0"/>
          </a:p>
        </p:txBody>
      </p:sp>
      <p:sp>
        <p:nvSpPr>
          <p:cNvPr id="7" name="剪去對角線角落矩形 6"/>
          <p:cNvSpPr/>
          <p:nvPr/>
        </p:nvSpPr>
        <p:spPr>
          <a:xfrm>
            <a:off x="1443135" y="5414868"/>
            <a:ext cx="1007706" cy="961053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200" dirty="0" smtClean="0"/>
              <a:t>HTML’s Length</a:t>
            </a:r>
            <a:endParaRPr lang="zh-TW" altLang="en-US" sz="1200" dirty="0"/>
          </a:p>
        </p:txBody>
      </p:sp>
      <p:sp>
        <p:nvSpPr>
          <p:cNvPr id="11" name="左-右雙向箭號 10"/>
          <p:cNvSpPr/>
          <p:nvPr/>
        </p:nvSpPr>
        <p:spPr>
          <a:xfrm>
            <a:off x="2715208" y="5760097"/>
            <a:ext cx="2612572" cy="295470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Compare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43" y="3742353"/>
            <a:ext cx="6141208" cy="263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Personalization Strategies -User Profile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altLang="zh-TW" sz="2400" dirty="0" smtClean="0"/>
              <a:t>Data</a:t>
            </a:r>
            <a:r>
              <a:rPr lang="en-US" altLang="zh-TW" dirty="0"/>
              <a:t> </a:t>
            </a:r>
            <a:r>
              <a:rPr lang="en-US" altLang="zh-TW" dirty="0" smtClean="0"/>
              <a:t>Extraction</a:t>
            </a:r>
            <a:endParaRPr lang="en-US" altLang="zh-TW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76" y="3701961"/>
            <a:ext cx="8350328" cy="1881372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2068075" y="3226100"/>
            <a:ext cx="339295" cy="47586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1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820</TotalTime>
  <Words>1288</Words>
  <Application>Microsoft Office PowerPoint</Application>
  <PresentationFormat>如螢幕大小 (4:3)</PresentationFormat>
  <Paragraphs>217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Oriel</vt:lpstr>
      <vt:lpstr>Personalizing Web Search using Long Term Browsing History</vt:lpstr>
      <vt:lpstr>Outline</vt:lpstr>
      <vt:lpstr>Introduction</vt:lpstr>
      <vt:lpstr>Introduction</vt:lpstr>
      <vt:lpstr>Personalization Strategies</vt:lpstr>
      <vt:lpstr>Personalization Strategies</vt:lpstr>
      <vt:lpstr>Personalization Strategies -User Profile Generation</vt:lpstr>
      <vt:lpstr>Personalization Strategies -User Profile Generation</vt:lpstr>
      <vt:lpstr>Personalization Strategies -User Profile Generation</vt:lpstr>
      <vt:lpstr>Personalization Strategies -User Profile Generation</vt:lpstr>
      <vt:lpstr>Personalization Strategies -User Profile Generation</vt:lpstr>
      <vt:lpstr>Personalization Strategies -User Profile Generation</vt:lpstr>
      <vt:lpstr>Personalization Strategies -User Profile Generation</vt:lpstr>
      <vt:lpstr>Personalization Strategies -User Profile Generation</vt:lpstr>
      <vt:lpstr>Personalization Strategies –Re-ranking Strategies</vt:lpstr>
      <vt:lpstr>Personalization Strategies –Re-ranking Strategies</vt:lpstr>
      <vt:lpstr>Personalization Strategies –Re-ranking Strategies</vt:lpstr>
      <vt:lpstr>Personalization Strategies –Re-ranking Strategies</vt:lpstr>
      <vt:lpstr>Evaluation Approach</vt:lpstr>
      <vt:lpstr>Evaluation Approach - Offline Evaluation </vt:lpstr>
      <vt:lpstr>Evaluation Approach - Offline Evaluation </vt:lpstr>
      <vt:lpstr>Evaluation Approach - Offline Evaluation </vt:lpstr>
      <vt:lpstr>Evaluation Approach - Offline Evaluation </vt:lpstr>
      <vt:lpstr>Evaluation Approach - Online Evaluation </vt:lpstr>
      <vt:lpstr>Evaluation Approach - Online Evaluation </vt:lpstr>
      <vt:lpstr>Evaluation Approach - Online Evaluation </vt:lpstr>
      <vt:lpstr>Evaluation Approach - Online Evaluation </vt:lpstr>
      <vt:lpstr>Evaluation Approach - Online Evaluation </vt:lpstr>
      <vt:lpstr>Conclusion &amp; 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Personalizing Web Search using Long Term Browsing History</dc:title>
  <dc:creator>flutishih</dc:creator>
  <cp:lastModifiedBy>user</cp:lastModifiedBy>
  <cp:revision>57</cp:revision>
  <cp:lastPrinted>2011-05-15T23:49:40Z</cp:lastPrinted>
  <dcterms:created xsi:type="dcterms:W3CDTF">2011-05-22T20:58:49Z</dcterms:created>
  <dcterms:modified xsi:type="dcterms:W3CDTF">2011-06-08T16:02:36Z</dcterms:modified>
</cp:coreProperties>
</file>